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AA4282-DCEA-4614-B2B1-721984F1BF73}" type="datetimeFigureOut">
              <a:rPr lang="en-US" smtClean="0"/>
              <a:pPr/>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4ED65-CD2C-46A4-9EDE-264A79B614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AA4282-DCEA-4614-B2B1-721984F1BF73}" type="datetimeFigureOut">
              <a:rPr lang="en-US" smtClean="0"/>
              <a:pPr/>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4ED65-CD2C-46A4-9EDE-264A79B614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AA4282-DCEA-4614-B2B1-721984F1BF73}" type="datetimeFigureOut">
              <a:rPr lang="en-US" smtClean="0"/>
              <a:pPr/>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4ED65-CD2C-46A4-9EDE-264A79B614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AA4282-DCEA-4614-B2B1-721984F1BF73}" type="datetimeFigureOut">
              <a:rPr lang="en-US" smtClean="0"/>
              <a:pPr/>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4ED65-CD2C-46A4-9EDE-264A79B614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AA4282-DCEA-4614-B2B1-721984F1BF73}" type="datetimeFigureOut">
              <a:rPr lang="en-US" smtClean="0"/>
              <a:pPr/>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4ED65-CD2C-46A4-9EDE-264A79B614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AA4282-DCEA-4614-B2B1-721984F1BF73}" type="datetimeFigureOut">
              <a:rPr lang="en-US" smtClean="0"/>
              <a:pPr/>
              <a:t>9/11/2020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04ED65-CD2C-46A4-9EDE-264A79B614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AA4282-DCEA-4614-B2B1-721984F1BF73}" type="datetimeFigureOut">
              <a:rPr lang="en-US" smtClean="0"/>
              <a:pPr/>
              <a:t>9/11/2020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04ED65-CD2C-46A4-9EDE-264A79B614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AA4282-DCEA-4614-B2B1-721984F1BF73}" type="datetimeFigureOut">
              <a:rPr lang="en-US" smtClean="0"/>
              <a:pPr/>
              <a:t>9/11/2020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04ED65-CD2C-46A4-9EDE-264A79B614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AA4282-DCEA-4614-B2B1-721984F1BF73}" type="datetimeFigureOut">
              <a:rPr lang="en-US" smtClean="0"/>
              <a:pPr/>
              <a:t>9/11/2020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04ED65-CD2C-46A4-9EDE-264A79B614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AA4282-DCEA-4614-B2B1-721984F1BF73}" type="datetimeFigureOut">
              <a:rPr lang="en-US" smtClean="0"/>
              <a:pPr/>
              <a:t>9/11/2020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04ED65-CD2C-46A4-9EDE-264A79B614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AA4282-DCEA-4614-B2B1-721984F1BF73}" type="datetimeFigureOut">
              <a:rPr lang="en-US" smtClean="0"/>
              <a:pPr/>
              <a:t>9/11/2020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04ED65-CD2C-46A4-9EDE-264A79B614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AA4282-DCEA-4614-B2B1-721984F1BF73}" type="datetimeFigureOut">
              <a:rPr lang="en-US" smtClean="0"/>
              <a:pPr/>
              <a:t>9/11/2020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04ED65-CD2C-46A4-9EDE-264A79B614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470025"/>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en-US" sz="2400" dirty="0" smtClean="0">
                <a:latin typeface="Times New Roman" pitchFamily="18" charset="0"/>
                <a:cs typeface="Times New Roman" pitchFamily="18" charset="0"/>
              </a:rPr>
              <a:t>Unit 1: </a:t>
            </a:r>
            <a:r>
              <a:rPr lang="en-US" sz="2400" dirty="0" smtClean="0">
                <a:latin typeface="Times New Roman" pitchFamily="18" charset="0"/>
                <a:ea typeface="Times New Roman"/>
                <a:cs typeface="Times New Roman" pitchFamily="18" charset="0"/>
              </a:rPr>
              <a:t>Microbial Growth and Effect of Environment on Microbial Growth</a:t>
            </a:r>
            <a:br>
              <a:rPr lang="en-US" sz="2400" dirty="0" smtClean="0">
                <a:latin typeface="Times New Roman" pitchFamily="18" charset="0"/>
                <a:ea typeface="Times New Roman"/>
                <a:cs typeface="Times New Roman" pitchFamily="18" charset="0"/>
              </a:rPr>
            </a:br>
            <a:r>
              <a:rPr lang="en-US" sz="2400" dirty="0" smtClean="0">
                <a:latin typeface="Times New Roman" pitchFamily="18" charset="0"/>
                <a:ea typeface="Times New Roman"/>
                <a:cs typeface="Times New Roman" pitchFamily="18" charset="0"/>
              </a:rPr>
              <a:t/>
            </a:r>
            <a:br>
              <a:rPr lang="en-US" sz="2400" dirty="0" smtClean="0">
                <a:latin typeface="Times New Roman" pitchFamily="18" charset="0"/>
                <a:ea typeface="Times New Roman"/>
                <a:cs typeface="Times New Roman" pitchFamily="18" charset="0"/>
              </a:rPr>
            </a:br>
            <a:r>
              <a:rPr lang="en-US" sz="2800" b="1" u="sng" dirty="0" smtClean="0">
                <a:solidFill>
                  <a:srgbClr val="FF0000"/>
                </a:solidFill>
                <a:latin typeface="Times New Roman" pitchFamily="18" charset="0"/>
                <a:ea typeface="Times New Roman"/>
                <a:cs typeface="Times New Roman" pitchFamily="18" charset="0"/>
              </a:rPr>
              <a:t>Batch </a:t>
            </a:r>
            <a:r>
              <a:rPr lang="en-US" sz="2800" b="1" u="sng" dirty="0" smtClean="0">
                <a:solidFill>
                  <a:srgbClr val="FF0000"/>
                </a:solidFill>
                <a:latin typeface="Times New Roman" pitchFamily="18" charset="0"/>
                <a:ea typeface="Times New Roman"/>
                <a:cs typeface="Times New Roman" pitchFamily="18" charset="0"/>
              </a:rPr>
              <a:t>Culture</a:t>
            </a:r>
            <a:endParaRPr lang="en-US" sz="2400" u="sng"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5867400" y="4800600"/>
            <a:ext cx="3200400" cy="1828800"/>
          </a:xfrm>
        </p:spPr>
        <p:txBody>
          <a:bodyPr>
            <a:normAutofit fontScale="85000" lnSpcReduction="10000"/>
          </a:bodyPr>
          <a:lstStyle/>
          <a:p>
            <a:r>
              <a:rPr lang="en-US" sz="2400" dirty="0" err="1" smtClean="0">
                <a:latin typeface="Times New Roman" pitchFamily="18" charset="0"/>
                <a:cs typeface="Times New Roman" pitchFamily="18" charset="0"/>
              </a:rPr>
              <a:t>Sweta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SushmitaTigga</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Lecture- </a:t>
            </a:r>
            <a:r>
              <a:rPr lang="en-US" sz="2400" dirty="0" err="1" smtClean="0">
                <a:latin typeface="Times New Roman" pitchFamily="18" charset="0"/>
                <a:cs typeface="Times New Roman" pitchFamily="18" charset="0"/>
              </a:rPr>
              <a:t>B.Sc</a:t>
            </a:r>
            <a:r>
              <a:rPr lang="en-US" sz="2400" dirty="0" smtClean="0">
                <a:latin typeface="Times New Roman" pitchFamily="18" charset="0"/>
                <a:cs typeface="Times New Roman" pitchFamily="18" charset="0"/>
              </a:rPr>
              <a:t> Microbiology, Semester-III</a:t>
            </a:r>
          </a:p>
          <a:p>
            <a:r>
              <a:rPr lang="en-US" sz="2400" dirty="0" smtClean="0">
                <a:latin typeface="Times New Roman" pitchFamily="18" charset="0"/>
                <a:cs typeface="Times New Roman" pitchFamily="18" charset="0"/>
              </a:rPr>
              <a:t>Department of Microbiology</a:t>
            </a:r>
          </a:p>
          <a:p>
            <a:r>
              <a:rPr lang="en-US" sz="2400" dirty="0" smtClean="0">
                <a:latin typeface="Times New Roman" pitchFamily="18" charset="0"/>
                <a:cs typeface="Times New Roman" pitchFamily="18" charset="0"/>
              </a:rPr>
              <a:t>DSPMU, Ranchi</a:t>
            </a:r>
            <a:endParaRPr lang="en-US" sz="24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en-US" dirty="0" smtClean="0"/>
              <a:t>Why microorganisms enter stationary phase</a:t>
            </a:r>
            <a:endParaRPr lang="en-US" dirty="0"/>
          </a:p>
        </p:txBody>
      </p:sp>
      <p:sp>
        <p:nvSpPr>
          <p:cNvPr id="3" name="Content Placeholder 2"/>
          <p:cNvSpPr>
            <a:spLocks noGrp="1"/>
          </p:cNvSpPr>
          <p:nvPr>
            <p:ph idx="1"/>
          </p:nvPr>
        </p:nvSpPr>
        <p:spPr/>
        <p:txBody>
          <a:bodyPr>
            <a:normAutofit fontScale="77500" lnSpcReduction="20000"/>
          </a:bodyPr>
          <a:lstStyle/>
          <a:p>
            <a:pPr marL="571500" indent="-571500" algn="just">
              <a:buNone/>
            </a:pPr>
            <a:r>
              <a:rPr lang="en-US" dirty="0">
                <a:solidFill>
                  <a:srgbClr val="FF0000"/>
                </a:solidFill>
              </a:rPr>
              <a:t>One obvious reason </a:t>
            </a:r>
            <a:r>
              <a:rPr lang="en-US" dirty="0" smtClean="0">
                <a:solidFill>
                  <a:srgbClr val="FF0000"/>
                </a:solidFill>
              </a:rPr>
              <a:t>–</a:t>
            </a:r>
          </a:p>
          <a:p>
            <a:pPr marL="571500" indent="-571500" algn="just">
              <a:buFont typeface="+mj-lt"/>
              <a:buAutoNum type="romanLcPeriod"/>
            </a:pPr>
            <a:r>
              <a:rPr lang="en-US" dirty="0" smtClean="0"/>
              <a:t> </a:t>
            </a:r>
            <a:r>
              <a:rPr lang="en-US" dirty="0"/>
              <a:t>nutrient limitation; if an essential nutrient is </a:t>
            </a:r>
            <a:r>
              <a:rPr lang="en-US" dirty="0" smtClean="0"/>
              <a:t>severely depleted</a:t>
            </a:r>
            <a:r>
              <a:rPr lang="en-US" dirty="0"/>
              <a:t>, population growth will slow and eventually stop</a:t>
            </a:r>
            <a:r>
              <a:rPr lang="en-US" dirty="0" smtClean="0"/>
              <a:t>.</a:t>
            </a:r>
          </a:p>
          <a:p>
            <a:pPr marL="571500" indent="-571500" algn="just">
              <a:buFont typeface="+mj-lt"/>
              <a:buAutoNum type="romanLcPeriod"/>
            </a:pPr>
            <a:r>
              <a:rPr lang="en-US" dirty="0" smtClean="0"/>
              <a:t>Aerobic organisms often are limited by oxygen availability. Oxygen is not very soluble and may be depleted so quickly that only the surface of a culture will have an oxygen concentration adequate for growth.</a:t>
            </a:r>
          </a:p>
          <a:p>
            <a:pPr marL="571500" indent="-571500">
              <a:buFont typeface="+mj-lt"/>
              <a:buAutoNum type="romanLcPeriod"/>
            </a:pPr>
            <a:r>
              <a:rPr lang="en-US" dirty="0" smtClean="0"/>
              <a:t>Population growth also may cease due to the accumulation of toxic waste products. This seems to limit the growth of many cultures growing in the absence of oxygen</a:t>
            </a:r>
          </a:p>
          <a:p>
            <a:pPr marL="571500" indent="-571500" algn="just">
              <a:buFont typeface="+mj-lt"/>
              <a:buAutoNum type="romanLcPeriod"/>
            </a:pPr>
            <a:endParaRPr lang="en-US" dirty="0" smtClean="0"/>
          </a:p>
          <a:p>
            <a:pPr marL="571500" indent="-571500" algn="just">
              <a:buFont typeface="+mj-lt"/>
              <a:buAutoNum type="romanLcPeriod"/>
            </a:pPr>
            <a:endParaRPr lang="en-US" dirty="0" smtClean="0"/>
          </a:p>
          <a:p>
            <a:pPr marL="571500" indent="-571500" algn="just">
              <a:buFont typeface="+mj-lt"/>
              <a:buAutoNum type="romanLcPeriod"/>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style>
          <a:lnRef idx="3">
            <a:schemeClr val="lt1"/>
          </a:lnRef>
          <a:fillRef idx="1">
            <a:schemeClr val="accent3"/>
          </a:fillRef>
          <a:effectRef idx="1">
            <a:schemeClr val="accent3"/>
          </a:effectRef>
          <a:fontRef idx="minor">
            <a:schemeClr val="lt1"/>
          </a:fontRef>
        </p:style>
        <p:txBody>
          <a:bodyPr/>
          <a:lstStyle/>
          <a:p>
            <a:r>
              <a:rPr lang="en-US" b="1" dirty="0" smtClean="0">
                <a:latin typeface="Times New Roman" pitchFamily="18" charset="0"/>
                <a:cs typeface="Times New Roman" pitchFamily="18" charset="0"/>
              </a:rPr>
              <a:t>Senescence and Death Phage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buNone/>
            </a:pPr>
            <a:r>
              <a:rPr lang="en-US" dirty="0" smtClean="0"/>
              <a:t>Cells growing in </a:t>
            </a:r>
            <a:r>
              <a:rPr lang="en-US" dirty="0" smtClean="0">
                <a:solidFill>
                  <a:srgbClr val="FF0000"/>
                </a:solidFill>
              </a:rPr>
              <a:t>batch culture</a:t>
            </a:r>
            <a:r>
              <a:rPr lang="en-US" dirty="0" smtClean="0"/>
              <a:t> cannot remain in stationary phase indefinitely. Eventually they enter a phase that for many years was described simply as the </a:t>
            </a:r>
            <a:r>
              <a:rPr lang="en-US" dirty="0" smtClean="0">
                <a:solidFill>
                  <a:srgbClr val="FF0000"/>
                </a:solidFill>
              </a:rPr>
              <a:t>"death phase“</a:t>
            </a:r>
          </a:p>
          <a:p>
            <a:pPr algn="just">
              <a:buNone/>
            </a:pPr>
            <a:r>
              <a:rPr lang="en-US" dirty="0" smtClean="0"/>
              <a:t>Detrimental environmental changes such as nutrient deprivation and the buildup of toxic wastes caused irreparable harm to the cells. That is, even when bacterial cells were transferred to fresh medium, no cellular growth was observed. </a:t>
            </a:r>
            <a:endParaRPr lang="en-US"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3">
            <a:schemeClr val="lt1"/>
          </a:lnRef>
          <a:fillRef idx="1">
            <a:schemeClr val="accent3"/>
          </a:fillRef>
          <a:effectRef idx="1">
            <a:schemeClr val="accent3"/>
          </a:effectRef>
          <a:fontRef idx="minor">
            <a:schemeClr val="lt1"/>
          </a:fontRef>
        </p:style>
        <p:txBody>
          <a:bodyPr/>
          <a:lstStyle/>
          <a:p>
            <a:r>
              <a:rPr lang="en-US" b="1" dirty="0" smtClean="0">
                <a:latin typeface="Times New Roman" pitchFamily="18" charset="0"/>
                <a:cs typeface="Times New Roman" pitchFamily="18" charset="0"/>
              </a:rPr>
              <a:t>Batch Culture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1143000"/>
            <a:ext cx="9144000" cy="5715000"/>
          </a:xfrm>
        </p:spPr>
        <p:txBody>
          <a:bodyPr>
            <a:normAutofit fontScale="92500" lnSpcReduction="20000"/>
          </a:bodyPr>
          <a:lstStyle/>
          <a:p>
            <a:pPr algn="just">
              <a:buNone/>
            </a:pPr>
            <a:r>
              <a:rPr lang="en-US" dirty="0" smtClean="0">
                <a:solidFill>
                  <a:srgbClr val="FF0000"/>
                </a:solidFill>
                <a:latin typeface="Times New Roman" pitchFamily="18" charset="0"/>
                <a:cs typeface="Times New Roman" pitchFamily="18" charset="0"/>
              </a:rPr>
              <a:t>Batch culture- </a:t>
            </a:r>
            <a:r>
              <a:rPr lang="en-US" dirty="0">
                <a:latin typeface="Times New Roman" pitchFamily="18" charset="0"/>
                <a:cs typeface="Times New Roman" pitchFamily="18" charset="0"/>
              </a:rPr>
              <a:t>Population growth is often studied by analyzing the growth </a:t>
            </a:r>
            <a:r>
              <a:rPr lang="en-US" dirty="0" smtClean="0">
                <a:latin typeface="Times New Roman" pitchFamily="18" charset="0"/>
                <a:cs typeface="Times New Roman" pitchFamily="18" charset="0"/>
              </a:rPr>
              <a:t>of microbes </a:t>
            </a:r>
            <a:r>
              <a:rPr lang="en-US" dirty="0">
                <a:latin typeface="Times New Roman" pitchFamily="18" charset="0"/>
                <a:cs typeface="Times New Roman" pitchFamily="18" charset="0"/>
              </a:rPr>
              <a:t>in liquid (broth) culture. When microorganisms are </a:t>
            </a:r>
            <a:r>
              <a:rPr lang="en-US" dirty="0" smtClean="0">
                <a:latin typeface="Times New Roman" pitchFamily="18" charset="0"/>
                <a:cs typeface="Times New Roman" pitchFamily="18" charset="0"/>
              </a:rPr>
              <a:t>cultivated in </a:t>
            </a:r>
            <a:r>
              <a:rPr lang="en-US" dirty="0">
                <a:latin typeface="Times New Roman" pitchFamily="18" charset="0"/>
                <a:cs typeface="Times New Roman" pitchFamily="18" charset="0"/>
              </a:rPr>
              <a:t>broth, they usually are grown in a </a:t>
            </a:r>
            <a:r>
              <a:rPr lang="en-US" dirty="0" smtClean="0">
                <a:solidFill>
                  <a:srgbClr val="FF0000"/>
                </a:solidFill>
                <a:latin typeface="Times New Roman" pitchFamily="18" charset="0"/>
                <a:cs typeface="Times New Roman" pitchFamily="18" charset="0"/>
              </a:rPr>
              <a:t>Batch </a:t>
            </a:r>
            <a:r>
              <a:rPr lang="en-US" dirty="0">
                <a:solidFill>
                  <a:srgbClr val="FF0000"/>
                </a:solidFill>
                <a:latin typeface="Times New Roman" pitchFamily="18" charset="0"/>
                <a:cs typeface="Times New Roman" pitchFamily="18" charset="0"/>
              </a:rPr>
              <a:t>culture</a:t>
            </a:r>
            <a:r>
              <a:rPr lang="en-US" dirty="0">
                <a:latin typeface="Times New Roman" pitchFamily="18" charset="0"/>
                <a:cs typeface="Times New Roman" pitchFamily="18" charset="0"/>
              </a:rPr>
              <a:t>; that </a:t>
            </a:r>
            <a:r>
              <a:rPr lang="en-US" dirty="0" smtClean="0">
                <a:latin typeface="Times New Roman" pitchFamily="18" charset="0"/>
                <a:cs typeface="Times New Roman" pitchFamily="18" charset="0"/>
              </a:rPr>
              <a:t>is, they </a:t>
            </a:r>
            <a:r>
              <a:rPr lang="en-US" dirty="0">
                <a:latin typeface="Times New Roman" pitchFamily="18" charset="0"/>
                <a:cs typeface="Times New Roman" pitchFamily="18" charset="0"/>
              </a:rPr>
              <a:t>are incubated in a closed culture vessel with a single batch </a:t>
            </a:r>
            <a:r>
              <a:rPr lang="en-US" dirty="0" smtClean="0">
                <a:latin typeface="Times New Roman" pitchFamily="18" charset="0"/>
                <a:cs typeface="Times New Roman" pitchFamily="18" charset="0"/>
              </a:rPr>
              <a:t>of medium.</a:t>
            </a:r>
          </a:p>
          <a:p>
            <a:pPr algn="just">
              <a:buNone/>
            </a:pPr>
            <a:r>
              <a:rPr lang="en-US" dirty="0" smtClean="0">
                <a:latin typeface="Times New Roman" pitchFamily="18" charset="0"/>
                <a:cs typeface="Times New Roman" pitchFamily="18" charset="0"/>
              </a:rPr>
              <a:t>Because </a:t>
            </a:r>
            <a:r>
              <a:rPr lang="en-US" dirty="0">
                <a:latin typeface="Times New Roman" pitchFamily="18" charset="0"/>
                <a:cs typeface="Times New Roman" pitchFamily="18" charset="0"/>
              </a:rPr>
              <a:t>no fresh medium is provided during </a:t>
            </a:r>
            <a:r>
              <a:rPr lang="en-US" dirty="0" smtClean="0">
                <a:latin typeface="Times New Roman" pitchFamily="18" charset="0"/>
                <a:cs typeface="Times New Roman" pitchFamily="18" charset="0"/>
              </a:rPr>
              <a:t>incubation, nutrient </a:t>
            </a:r>
            <a:r>
              <a:rPr lang="en-US" dirty="0">
                <a:latin typeface="Times New Roman" pitchFamily="18" charset="0"/>
                <a:cs typeface="Times New Roman" pitchFamily="18" charset="0"/>
              </a:rPr>
              <a:t>concentrations </a:t>
            </a:r>
            <a:r>
              <a:rPr lang="en-US" dirty="0" smtClean="0">
                <a:latin typeface="Times New Roman" pitchFamily="18" charset="0"/>
                <a:cs typeface="Times New Roman" pitchFamily="18" charset="0"/>
              </a:rPr>
              <a:t>decline </a:t>
            </a:r>
            <a:r>
              <a:rPr lang="en-US" dirty="0">
                <a:latin typeface="Times New Roman" pitchFamily="18" charset="0"/>
                <a:cs typeface="Times New Roman" pitchFamily="18" charset="0"/>
              </a:rPr>
              <a:t>and concentrations of </a:t>
            </a:r>
            <a:r>
              <a:rPr lang="en-US" dirty="0" smtClean="0">
                <a:latin typeface="Times New Roman" pitchFamily="18" charset="0"/>
                <a:cs typeface="Times New Roman" pitchFamily="18" charset="0"/>
              </a:rPr>
              <a:t>wastes increase</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Population </a:t>
            </a:r>
            <a:r>
              <a:rPr lang="en-US" dirty="0">
                <a:latin typeface="Times New Roman" pitchFamily="18" charset="0"/>
                <a:cs typeface="Times New Roman" pitchFamily="18" charset="0"/>
              </a:rPr>
              <a:t>growth of microbes reproducing by </a:t>
            </a:r>
            <a:r>
              <a:rPr lang="en-US" dirty="0" smtClean="0">
                <a:latin typeface="Times New Roman" pitchFamily="18" charset="0"/>
                <a:cs typeface="Times New Roman" pitchFamily="18" charset="0"/>
              </a:rPr>
              <a:t>binary fission </a:t>
            </a:r>
            <a:r>
              <a:rPr lang="en-US" dirty="0">
                <a:latin typeface="Times New Roman" pitchFamily="18" charset="0"/>
                <a:cs typeface="Times New Roman" pitchFamily="18" charset="0"/>
              </a:rPr>
              <a:t>in a </a:t>
            </a:r>
            <a:r>
              <a:rPr lang="en-US" dirty="0">
                <a:solidFill>
                  <a:srgbClr val="FF0000"/>
                </a:solidFill>
                <a:latin typeface="Times New Roman" pitchFamily="18" charset="0"/>
                <a:cs typeface="Times New Roman" pitchFamily="18" charset="0"/>
              </a:rPr>
              <a:t>B</a:t>
            </a:r>
            <a:r>
              <a:rPr lang="en-US" dirty="0" smtClean="0">
                <a:solidFill>
                  <a:srgbClr val="FF0000"/>
                </a:solidFill>
                <a:latin typeface="Times New Roman" pitchFamily="18" charset="0"/>
                <a:cs typeface="Times New Roman" pitchFamily="18" charset="0"/>
              </a:rPr>
              <a:t>atch </a:t>
            </a:r>
            <a:r>
              <a:rPr lang="en-US" dirty="0">
                <a:solidFill>
                  <a:srgbClr val="FF0000"/>
                </a:solidFill>
                <a:latin typeface="Times New Roman" pitchFamily="18" charset="0"/>
                <a:cs typeface="Times New Roman" pitchFamily="18" charset="0"/>
              </a:rPr>
              <a:t>culture</a:t>
            </a:r>
            <a:r>
              <a:rPr lang="en-US" dirty="0">
                <a:latin typeface="Times New Roman" pitchFamily="18" charset="0"/>
                <a:cs typeface="Times New Roman" pitchFamily="18" charset="0"/>
              </a:rPr>
              <a:t> can be plotted as the logarithm of </a:t>
            </a:r>
            <a:r>
              <a:rPr lang="en-US" dirty="0" smtClean="0">
                <a:latin typeface="Times New Roman" pitchFamily="18" charset="0"/>
                <a:cs typeface="Times New Roman" pitchFamily="18" charset="0"/>
              </a:rPr>
              <a:t>the number </a:t>
            </a:r>
            <a:r>
              <a:rPr lang="en-US" dirty="0">
                <a:latin typeface="Times New Roman" pitchFamily="18" charset="0"/>
                <a:cs typeface="Times New Roman" pitchFamily="18" charset="0"/>
              </a:rPr>
              <a:t>of viable cells versus the incubation time</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The </a:t>
            </a:r>
            <a:r>
              <a:rPr lang="en-US" dirty="0" smtClean="0">
                <a:latin typeface="Times New Roman" pitchFamily="18" charset="0"/>
                <a:cs typeface="Times New Roman" pitchFamily="18" charset="0"/>
              </a:rPr>
              <a:t>resulting curve </a:t>
            </a:r>
            <a:r>
              <a:rPr lang="en-US" dirty="0">
                <a:latin typeface="Times New Roman" pitchFamily="18" charset="0"/>
                <a:cs typeface="Times New Roman" pitchFamily="18" charset="0"/>
              </a:rPr>
              <a:t>has four distinct phases (figure 7.27), which we examine </a:t>
            </a:r>
            <a:r>
              <a:rPr lang="en-US" dirty="0" smtClean="0">
                <a:latin typeface="Times New Roman" pitchFamily="18" charset="0"/>
                <a:cs typeface="Times New Roman" pitchFamily="18" charset="0"/>
              </a:rPr>
              <a:t>in this </a:t>
            </a:r>
            <a:r>
              <a:rPr lang="en-US" dirty="0">
                <a:latin typeface="Times New Roman" pitchFamily="18" charset="0"/>
                <a:cs typeface="Times New Roman" pitchFamily="18" charset="0"/>
              </a:rPr>
              <a:t>section</a:t>
            </a:r>
            <a:r>
              <a:rPr lang="en-US" dirty="0" smtClean="0">
                <a:latin typeface="Times New Roman" pitchFamily="18" charset="0"/>
                <a:cs typeface="Times New Roman" pitchFamily="18" charset="0"/>
              </a:rPr>
              <a:t>. </a:t>
            </a:r>
            <a:endParaRPr lang="en-US" dirty="0">
              <a:solidFill>
                <a:srgbClr val="FF000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en-US" b="1" dirty="0" smtClean="0">
                <a:latin typeface="Times New Roman" pitchFamily="18" charset="0"/>
                <a:cs typeface="Times New Roman" pitchFamily="18" charset="0"/>
              </a:rPr>
              <a:t>Batch Culture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The Growth Curve</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152400" y="1219200"/>
            <a:ext cx="8610600" cy="55626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3">
            <a:schemeClr val="lt1"/>
          </a:lnRef>
          <a:fillRef idx="1">
            <a:schemeClr val="accent3"/>
          </a:fillRef>
          <a:effectRef idx="1">
            <a:schemeClr val="accent3"/>
          </a:effectRef>
          <a:fontRef idx="minor">
            <a:schemeClr val="lt1"/>
          </a:fontRef>
        </p:style>
        <p:txBody>
          <a:bodyPr>
            <a:normAutofit/>
          </a:bodyPr>
          <a:lstStyle/>
          <a:p>
            <a:r>
              <a:rPr lang="en-US" sz="4000" b="1" dirty="0" smtClean="0">
                <a:latin typeface="Times New Roman" pitchFamily="18" charset="0"/>
                <a:cs typeface="Times New Roman" pitchFamily="18" charset="0"/>
              </a:rPr>
              <a:t>Lag Phase</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525963"/>
          </a:xfrm>
        </p:spPr>
        <p:txBody>
          <a:bodyPr/>
          <a:lstStyle/>
          <a:p>
            <a:pPr algn="just">
              <a:buNone/>
            </a:pPr>
            <a:r>
              <a:rPr lang="en-US" dirty="0" smtClean="0">
                <a:latin typeface="Times New Roman" pitchFamily="18" charset="0"/>
                <a:cs typeface="Times New Roman" pitchFamily="18" charset="0"/>
              </a:rPr>
              <a:t>When </a:t>
            </a:r>
            <a:r>
              <a:rPr lang="en-US" dirty="0">
                <a:latin typeface="Times New Roman" pitchFamily="18" charset="0"/>
                <a:cs typeface="Times New Roman" pitchFamily="18" charset="0"/>
              </a:rPr>
              <a:t>microorganisms are introduced </a:t>
            </a:r>
            <a:r>
              <a:rPr lang="en-US" dirty="0" smtClean="0">
                <a:latin typeface="Times New Roman" pitchFamily="18" charset="0"/>
                <a:cs typeface="Times New Roman" pitchFamily="18" charset="0"/>
              </a:rPr>
              <a:t>into fresh </a:t>
            </a:r>
            <a:r>
              <a:rPr lang="en-US" dirty="0">
                <a:latin typeface="Times New Roman" pitchFamily="18" charset="0"/>
                <a:cs typeface="Times New Roman" pitchFamily="18" charset="0"/>
              </a:rPr>
              <a:t>culture medium, usually no </a:t>
            </a:r>
            <a:r>
              <a:rPr lang="en-US" dirty="0" smtClean="0">
                <a:latin typeface="Times New Roman" pitchFamily="18" charset="0"/>
                <a:cs typeface="Times New Roman" pitchFamily="18" charset="0"/>
              </a:rPr>
              <a:t>immediate increase </a:t>
            </a:r>
            <a:r>
              <a:rPr lang="en-US" dirty="0">
                <a:latin typeface="Times New Roman" pitchFamily="18" charset="0"/>
                <a:cs typeface="Times New Roman" pitchFamily="18" charset="0"/>
              </a:rPr>
              <a:t>in cell number occurs. This period </a:t>
            </a:r>
            <a:r>
              <a:rPr lang="en-US" dirty="0" smtClean="0">
                <a:latin typeface="Times New Roman" pitchFamily="18" charset="0"/>
                <a:cs typeface="Times New Roman" pitchFamily="18" charset="0"/>
              </a:rPr>
              <a:t>is called </a:t>
            </a:r>
            <a:r>
              <a:rPr lang="en-US" dirty="0">
                <a:latin typeface="Times New Roman" pitchFamily="18" charset="0"/>
                <a:cs typeface="Times New Roman" pitchFamily="18" charset="0"/>
              </a:rPr>
              <a:t>the </a:t>
            </a:r>
            <a:r>
              <a:rPr lang="en-US" dirty="0">
                <a:solidFill>
                  <a:srgbClr val="FF0000"/>
                </a:solidFill>
                <a:latin typeface="Times New Roman" pitchFamily="18" charset="0"/>
                <a:cs typeface="Times New Roman" pitchFamily="18" charset="0"/>
              </a:rPr>
              <a:t>lag </a:t>
            </a:r>
            <a:r>
              <a:rPr lang="en-US" dirty="0" smtClean="0">
                <a:solidFill>
                  <a:srgbClr val="FF0000"/>
                </a:solidFill>
                <a:latin typeface="Times New Roman" pitchFamily="18" charset="0"/>
                <a:cs typeface="Times New Roman" pitchFamily="18" charset="0"/>
              </a:rPr>
              <a:t>phase.</a:t>
            </a:r>
          </a:p>
          <a:p>
            <a:pPr algn="just">
              <a:buNone/>
            </a:pPr>
            <a:r>
              <a:rPr lang="en-US" dirty="0">
                <a:latin typeface="Times New Roman" pitchFamily="18" charset="0"/>
                <a:cs typeface="Times New Roman" pitchFamily="18" charset="0"/>
              </a:rPr>
              <a:t>It is not a time of </a:t>
            </a:r>
            <a:r>
              <a:rPr lang="en-US" dirty="0" smtClean="0">
                <a:latin typeface="Times New Roman" pitchFamily="18" charset="0"/>
                <a:cs typeface="Times New Roman" pitchFamily="18" charset="0"/>
              </a:rPr>
              <a:t>inactivity; rather </a:t>
            </a:r>
            <a:r>
              <a:rPr lang="en-US" dirty="0">
                <a:latin typeface="Times New Roman" pitchFamily="18" charset="0"/>
                <a:cs typeface="Times New Roman" pitchFamily="18" charset="0"/>
              </a:rPr>
              <a:t>cells </a:t>
            </a:r>
            <a:r>
              <a:rPr lang="en-US" dirty="0" smtClean="0">
                <a:latin typeface="Times New Roman" pitchFamily="18" charset="0"/>
                <a:cs typeface="Times New Roman" pitchFamily="18" charset="0"/>
              </a:rPr>
              <a:t>are synthesizing </a:t>
            </a:r>
            <a:r>
              <a:rPr lang="en-US" dirty="0">
                <a:latin typeface="Times New Roman" pitchFamily="18" charset="0"/>
                <a:cs typeface="Times New Roman" pitchFamily="18" charset="0"/>
              </a:rPr>
              <a:t>new </a:t>
            </a:r>
            <a:r>
              <a:rPr lang="en-US" dirty="0" smtClean="0">
                <a:latin typeface="Times New Roman" pitchFamily="18" charset="0"/>
                <a:cs typeface="Times New Roman" pitchFamily="18" charset="0"/>
              </a:rPr>
              <a:t>components. This </a:t>
            </a:r>
            <a:r>
              <a:rPr lang="en-US" dirty="0">
                <a:latin typeface="Times New Roman" pitchFamily="18" charset="0"/>
                <a:cs typeface="Times New Roman" pitchFamily="18" charset="0"/>
              </a:rPr>
              <a:t>can be necessary for a variety </a:t>
            </a:r>
            <a:r>
              <a:rPr lang="en-US" dirty="0" smtClean="0">
                <a:latin typeface="Times New Roman" pitchFamily="18" charset="0"/>
                <a:cs typeface="Times New Roman" pitchFamily="18" charset="0"/>
              </a:rPr>
              <a:t>of reasons</a:t>
            </a:r>
            <a:r>
              <a:rPr lang="en-US" dirty="0">
                <a:latin typeface="Times New Roman" pitchFamily="18" charset="0"/>
                <a:cs typeface="Times New Roman" pitchFamily="18" charset="0"/>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3">
            <a:schemeClr val="lt1"/>
          </a:lnRef>
          <a:fillRef idx="1">
            <a:schemeClr val="accent3"/>
          </a:fillRef>
          <a:effectRef idx="1">
            <a:schemeClr val="accent3"/>
          </a:effectRef>
          <a:fontRef idx="minor">
            <a:schemeClr val="lt1"/>
          </a:fontRef>
        </p:style>
        <p:txBody>
          <a:bodyPr/>
          <a:lstStyle/>
          <a:p>
            <a:r>
              <a:rPr lang="en-US" b="1" dirty="0" smtClean="0">
                <a:latin typeface="Times New Roman" pitchFamily="18" charset="0"/>
                <a:cs typeface="Times New Roman" pitchFamily="18" charset="0"/>
              </a:rPr>
              <a:t>Lag Phase</a:t>
            </a:r>
            <a:endParaRPr lang="en-US" dirty="0"/>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solidFill>
                  <a:srgbClr val="002060"/>
                </a:solidFill>
              </a:rPr>
              <a:t>Reasons- </a:t>
            </a:r>
          </a:p>
          <a:p>
            <a:pPr algn="just">
              <a:buNone/>
            </a:pPr>
            <a:r>
              <a:rPr lang="en-US" dirty="0" smtClean="0">
                <a:solidFill>
                  <a:srgbClr val="002060"/>
                </a:solidFill>
              </a:rPr>
              <a:t>1. The </a:t>
            </a:r>
            <a:r>
              <a:rPr lang="en-US" dirty="0">
                <a:solidFill>
                  <a:srgbClr val="002060"/>
                </a:solidFill>
              </a:rPr>
              <a:t>cells may be old and depleted </a:t>
            </a:r>
            <a:r>
              <a:rPr lang="en-US" dirty="0" smtClean="0">
                <a:solidFill>
                  <a:srgbClr val="002060"/>
                </a:solidFill>
              </a:rPr>
              <a:t>of ATP</a:t>
            </a:r>
            <a:r>
              <a:rPr lang="en-US" dirty="0">
                <a:solidFill>
                  <a:srgbClr val="002060"/>
                </a:solidFill>
              </a:rPr>
              <a:t>, essential cofactors, </a:t>
            </a:r>
            <a:r>
              <a:rPr lang="en-US" dirty="0" smtClean="0">
                <a:solidFill>
                  <a:srgbClr val="002060"/>
                </a:solidFill>
              </a:rPr>
              <a:t>and </a:t>
            </a:r>
            <a:r>
              <a:rPr lang="en-US" dirty="0" err="1" smtClean="0">
                <a:solidFill>
                  <a:srgbClr val="002060"/>
                </a:solidFill>
              </a:rPr>
              <a:t>ribosomes.These</a:t>
            </a:r>
            <a:r>
              <a:rPr lang="en-US" dirty="0" smtClean="0">
                <a:solidFill>
                  <a:srgbClr val="002060"/>
                </a:solidFill>
              </a:rPr>
              <a:t> must </a:t>
            </a:r>
            <a:r>
              <a:rPr lang="en-US" dirty="0">
                <a:solidFill>
                  <a:srgbClr val="002060"/>
                </a:solidFill>
              </a:rPr>
              <a:t>be synthesized before growth can </a:t>
            </a:r>
            <a:r>
              <a:rPr lang="en-US" dirty="0" smtClean="0">
                <a:solidFill>
                  <a:srgbClr val="002060"/>
                </a:solidFill>
              </a:rPr>
              <a:t>begin</a:t>
            </a:r>
          </a:p>
          <a:p>
            <a:pPr algn="just">
              <a:buNone/>
            </a:pPr>
            <a:r>
              <a:rPr lang="en-US" dirty="0" smtClean="0">
                <a:solidFill>
                  <a:srgbClr val="002060"/>
                </a:solidFill>
              </a:rPr>
              <a:t>2. The </a:t>
            </a:r>
            <a:r>
              <a:rPr lang="en-US" dirty="0">
                <a:solidFill>
                  <a:srgbClr val="002060"/>
                </a:solidFill>
              </a:rPr>
              <a:t>medium may be different from the one </a:t>
            </a:r>
            <a:r>
              <a:rPr lang="en-US" dirty="0" smtClean="0">
                <a:solidFill>
                  <a:srgbClr val="002060"/>
                </a:solidFill>
              </a:rPr>
              <a:t>the microorganism </a:t>
            </a:r>
            <a:r>
              <a:rPr lang="en-US" dirty="0">
                <a:solidFill>
                  <a:srgbClr val="002060"/>
                </a:solidFill>
              </a:rPr>
              <a:t>was growing in previously. </a:t>
            </a:r>
            <a:r>
              <a:rPr lang="en-US" dirty="0" smtClean="0">
                <a:solidFill>
                  <a:srgbClr val="002060"/>
                </a:solidFill>
              </a:rPr>
              <a:t>In this </a:t>
            </a:r>
            <a:r>
              <a:rPr lang="en-US" dirty="0">
                <a:solidFill>
                  <a:srgbClr val="002060"/>
                </a:solidFill>
              </a:rPr>
              <a:t>case, new enzymes are needed to use </a:t>
            </a:r>
            <a:r>
              <a:rPr lang="en-US" dirty="0" smtClean="0">
                <a:solidFill>
                  <a:srgbClr val="002060"/>
                </a:solidFill>
              </a:rPr>
              <a:t>different nutrients.</a:t>
            </a:r>
            <a:r>
              <a:rPr lang="en-US" dirty="0">
                <a:solidFill>
                  <a:srgbClr val="002060"/>
                </a:solidFill>
              </a:rPr>
              <a:t> </a:t>
            </a:r>
            <a:endParaRPr lang="en-US" dirty="0" smtClean="0">
              <a:solidFill>
                <a:srgbClr val="002060"/>
              </a:solidFill>
            </a:endParaRPr>
          </a:p>
          <a:p>
            <a:pPr algn="just">
              <a:buNone/>
            </a:pPr>
            <a:r>
              <a:rPr lang="en-US" dirty="0" smtClean="0">
                <a:solidFill>
                  <a:srgbClr val="FF0000"/>
                </a:solidFill>
              </a:rPr>
              <a:t>Possibly </a:t>
            </a:r>
            <a:r>
              <a:rPr lang="en-US" dirty="0">
                <a:solidFill>
                  <a:srgbClr val="FF0000"/>
                </a:solidFill>
              </a:rPr>
              <a:t>the </a:t>
            </a:r>
            <a:r>
              <a:rPr lang="en-US" dirty="0" smtClean="0">
                <a:solidFill>
                  <a:srgbClr val="FF0000"/>
                </a:solidFill>
              </a:rPr>
              <a:t>microorganisms have </a:t>
            </a:r>
            <a:r>
              <a:rPr lang="en-US" dirty="0">
                <a:solidFill>
                  <a:srgbClr val="FF0000"/>
                </a:solidFill>
              </a:rPr>
              <a:t>been injured and require time to recover</a:t>
            </a:r>
            <a:r>
              <a:rPr lang="en-US" dirty="0" smtClean="0">
                <a:solidFill>
                  <a:srgbClr val="FF0000"/>
                </a:solidFill>
              </a:rPr>
              <a:t>.</a:t>
            </a:r>
            <a:r>
              <a:rPr lang="en-US" dirty="0">
                <a:solidFill>
                  <a:srgbClr val="FF0000"/>
                </a:solidFill>
              </a:rPr>
              <a:t> Eventually however, the cells begin to </a:t>
            </a:r>
            <a:r>
              <a:rPr lang="en-US" dirty="0" err="1" smtClean="0">
                <a:solidFill>
                  <a:srgbClr val="FF0000"/>
                </a:solidFill>
              </a:rPr>
              <a:t>replicate</a:t>
            </a:r>
            <a:r>
              <a:rPr lang="en-US" dirty="0" err="1">
                <a:solidFill>
                  <a:srgbClr val="FF0000"/>
                </a:solidFill>
              </a:rPr>
              <a:t>their</a:t>
            </a:r>
            <a:r>
              <a:rPr lang="en-US" dirty="0">
                <a:solidFill>
                  <a:srgbClr val="FF0000"/>
                </a:solidFill>
              </a:rPr>
              <a:t> DNA, increase in mass, and divide. As a result, the </a:t>
            </a:r>
            <a:r>
              <a:rPr lang="en-US" dirty="0" smtClean="0">
                <a:solidFill>
                  <a:srgbClr val="FF0000"/>
                </a:solidFill>
              </a:rPr>
              <a:t>number of </a:t>
            </a:r>
            <a:r>
              <a:rPr lang="en-US" dirty="0">
                <a:solidFill>
                  <a:srgbClr val="FF0000"/>
                </a:solidFill>
              </a:rPr>
              <a:t>cells in the population begins to increase</a:t>
            </a:r>
            <a:r>
              <a:rPr lang="en-US" dirty="0"/>
              <a:t>.</a:t>
            </a:r>
            <a:endParaRPr lang="en-US" dirty="0" smtClean="0"/>
          </a:p>
          <a:p>
            <a:pPr algn="just">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3">
            <a:schemeClr val="lt1"/>
          </a:lnRef>
          <a:fillRef idx="1">
            <a:schemeClr val="accent3"/>
          </a:fillRef>
          <a:effectRef idx="1">
            <a:schemeClr val="accent3"/>
          </a:effectRef>
          <a:fontRef idx="minor">
            <a:schemeClr val="lt1"/>
          </a:fontRef>
        </p:style>
        <p:txBody>
          <a:bodyPr/>
          <a:lstStyle/>
          <a:p>
            <a:r>
              <a:rPr lang="en-US" b="1" dirty="0" smtClean="0">
                <a:latin typeface="Times New Roman" pitchFamily="18" charset="0"/>
                <a:cs typeface="Times New Roman" pitchFamily="18" charset="0"/>
              </a:rPr>
              <a:t>Exponential Phase or Log Phase</a:t>
            </a:r>
            <a:endParaRPr lang="en-US" dirty="0"/>
          </a:p>
        </p:txBody>
      </p:sp>
      <p:sp>
        <p:nvSpPr>
          <p:cNvPr id="3" name="Content Placeholder 2"/>
          <p:cNvSpPr>
            <a:spLocks noGrp="1"/>
          </p:cNvSpPr>
          <p:nvPr>
            <p:ph idx="1"/>
          </p:nvPr>
        </p:nvSpPr>
        <p:spPr/>
        <p:txBody>
          <a:bodyPr>
            <a:normAutofit fontScale="85000" lnSpcReduction="10000"/>
          </a:bodyPr>
          <a:lstStyle/>
          <a:p>
            <a:pPr algn="just">
              <a:buNone/>
            </a:pPr>
            <a:r>
              <a:rPr lang="en-US" dirty="0"/>
              <a:t>During the </a:t>
            </a:r>
            <a:r>
              <a:rPr lang="en-US" dirty="0">
                <a:solidFill>
                  <a:srgbClr val="FF0000"/>
                </a:solidFill>
              </a:rPr>
              <a:t>exponential (log) phase</a:t>
            </a:r>
            <a:r>
              <a:rPr lang="en-US" dirty="0"/>
              <a:t>, microorganisms are </a:t>
            </a:r>
            <a:r>
              <a:rPr lang="en-US" dirty="0" smtClean="0"/>
              <a:t>growing and </a:t>
            </a:r>
            <a:r>
              <a:rPr lang="en-US" dirty="0"/>
              <a:t>dividing at the maximal rate possible given their </a:t>
            </a:r>
            <a:r>
              <a:rPr lang="en-US" dirty="0" smtClean="0"/>
              <a:t>genetic potential</a:t>
            </a:r>
            <a:r>
              <a:rPr lang="en-US" dirty="0"/>
              <a:t>, the nature of the medium, and the </a:t>
            </a:r>
            <a:r>
              <a:rPr lang="en-US" dirty="0" smtClean="0"/>
              <a:t>environmental conditions.</a:t>
            </a:r>
          </a:p>
          <a:p>
            <a:pPr algn="just"/>
            <a:r>
              <a:rPr lang="en-US" dirty="0" smtClean="0"/>
              <a:t>Microbes rate </a:t>
            </a:r>
            <a:r>
              <a:rPr lang="en-US" dirty="0"/>
              <a:t>of growth is constant during the </a:t>
            </a:r>
            <a:r>
              <a:rPr lang="en-US" dirty="0" smtClean="0"/>
              <a:t>exponential phase</a:t>
            </a:r>
            <a:r>
              <a:rPr lang="en-US" dirty="0"/>
              <a:t>; that is, they are completing the cell cycle and </a:t>
            </a:r>
            <a:r>
              <a:rPr lang="en-US" dirty="0" smtClean="0"/>
              <a:t>doubling in </a:t>
            </a:r>
            <a:r>
              <a:rPr lang="en-US" dirty="0"/>
              <a:t>number at regular </a:t>
            </a:r>
            <a:r>
              <a:rPr lang="en-US" dirty="0" smtClean="0"/>
              <a:t>intervals.</a:t>
            </a:r>
          </a:p>
          <a:p>
            <a:pPr algn="just"/>
            <a:r>
              <a:rPr lang="en-US" dirty="0"/>
              <a:t>The population </a:t>
            </a:r>
            <a:r>
              <a:rPr lang="en-US" dirty="0" smtClean="0"/>
              <a:t>is most </a:t>
            </a:r>
            <a:r>
              <a:rPr lang="en-US" dirty="0"/>
              <a:t>uniform in terms of chemical and physiological </a:t>
            </a:r>
            <a:r>
              <a:rPr lang="en-US" dirty="0" smtClean="0"/>
              <a:t>properties during </a:t>
            </a:r>
            <a:r>
              <a:rPr lang="en-US" dirty="0"/>
              <a:t>this </a:t>
            </a:r>
            <a:r>
              <a:rPr lang="en-US" dirty="0" smtClean="0"/>
              <a:t>phase therefore </a:t>
            </a:r>
            <a:r>
              <a:rPr lang="en-US" dirty="0"/>
              <a:t>exponential phase cultures are </a:t>
            </a:r>
            <a:r>
              <a:rPr lang="en-US" dirty="0" smtClean="0"/>
              <a:t>usually used </a:t>
            </a:r>
            <a:r>
              <a:rPr lang="en-US" dirty="0"/>
              <a:t>in biochemical and physiological studies.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3">
            <a:schemeClr val="lt1"/>
          </a:lnRef>
          <a:fillRef idx="1">
            <a:schemeClr val="accent3"/>
          </a:fillRef>
          <a:effectRef idx="1">
            <a:schemeClr val="accent3"/>
          </a:effectRef>
          <a:fontRef idx="minor">
            <a:schemeClr val="lt1"/>
          </a:fontRef>
        </p:style>
        <p:txBody>
          <a:bodyPr/>
          <a:lstStyle/>
          <a:p>
            <a:r>
              <a:rPr lang="en-US" b="1" dirty="0" smtClean="0">
                <a:latin typeface="Times New Roman" pitchFamily="18" charset="0"/>
                <a:cs typeface="Times New Roman" pitchFamily="18" charset="0"/>
              </a:rPr>
              <a:t>Exponential Phase or Log Phase</a:t>
            </a:r>
            <a:endParaRPr lang="en-US" dirty="0"/>
          </a:p>
        </p:txBody>
      </p:sp>
      <p:pic>
        <p:nvPicPr>
          <p:cNvPr id="2050" name="Picture 2"/>
          <p:cNvPicPr>
            <a:picLocks noChangeAspect="1" noChangeArrowheads="1"/>
          </p:cNvPicPr>
          <p:nvPr/>
        </p:nvPicPr>
        <p:blipFill>
          <a:blip r:embed="rId2"/>
          <a:srcRect/>
          <a:stretch>
            <a:fillRect/>
          </a:stretch>
        </p:blipFill>
        <p:spPr bwMode="auto">
          <a:xfrm>
            <a:off x="0" y="1219200"/>
            <a:ext cx="8915400" cy="3810000"/>
          </a:xfrm>
          <a:prstGeom prst="rect">
            <a:avLst/>
          </a:prstGeom>
          <a:noFill/>
          <a:ln w="9525">
            <a:noFill/>
            <a:miter lim="800000"/>
            <a:headEnd/>
            <a:tailEnd/>
          </a:ln>
          <a:effectLst/>
        </p:spPr>
      </p:pic>
      <p:sp>
        <p:nvSpPr>
          <p:cNvPr id="5" name="Rectangle 4"/>
          <p:cNvSpPr/>
          <p:nvPr/>
        </p:nvSpPr>
        <p:spPr>
          <a:xfrm>
            <a:off x="0" y="4826675"/>
            <a:ext cx="3962400" cy="2031325"/>
          </a:xfrm>
          <a:prstGeom prst="rect">
            <a:avLst/>
          </a:prstGeom>
        </p:spPr>
        <p:txBody>
          <a:bodyPr wrap="square">
            <a:spAutoFit/>
          </a:bodyPr>
          <a:lstStyle/>
          <a:p>
            <a:pPr algn="just"/>
            <a:r>
              <a:rPr lang="en-US" b="1" dirty="0"/>
              <a:t>The shape of the curve is thought to reflect </a:t>
            </a:r>
            <a:r>
              <a:rPr lang="en-US" b="1" dirty="0">
                <a:solidFill>
                  <a:srgbClr val="FF0000"/>
                </a:solidFill>
              </a:rPr>
              <a:t>the rate of </a:t>
            </a:r>
            <a:r>
              <a:rPr lang="en-US" b="1" dirty="0" smtClean="0">
                <a:solidFill>
                  <a:srgbClr val="FF0000"/>
                </a:solidFill>
              </a:rPr>
              <a:t>nutrient uptake </a:t>
            </a:r>
            <a:r>
              <a:rPr lang="en-US" b="1" dirty="0">
                <a:solidFill>
                  <a:srgbClr val="FF0000"/>
                </a:solidFill>
              </a:rPr>
              <a:t>by microbial transport proteins. </a:t>
            </a:r>
            <a:endParaRPr lang="en-US" b="1" dirty="0" smtClean="0">
              <a:solidFill>
                <a:srgbClr val="FF0000"/>
              </a:solidFill>
            </a:endParaRPr>
          </a:p>
          <a:p>
            <a:pPr algn="just"/>
            <a:r>
              <a:rPr lang="en-US" b="1" dirty="0" smtClean="0"/>
              <a:t>At </a:t>
            </a:r>
            <a:r>
              <a:rPr lang="en-US" b="1" dirty="0"/>
              <a:t>sufficiently high </a:t>
            </a:r>
            <a:r>
              <a:rPr lang="en-US" b="1" dirty="0" smtClean="0"/>
              <a:t>nutrient levels</a:t>
            </a:r>
            <a:r>
              <a:rPr lang="en-US" b="1" dirty="0"/>
              <a:t>, the transport systems are saturated, and the </a:t>
            </a:r>
            <a:r>
              <a:rPr lang="en-US" b="1" dirty="0" smtClean="0"/>
              <a:t>growth rate </a:t>
            </a:r>
            <a:r>
              <a:rPr lang="en-US" b="1" dirty="0"/>
              <a:t>does not rise further with increasing nutrient concentration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3">
            <a:schemeClr val="lt1"/>
          </a:lnRef>
          <a:fillRef idx="1">
            <a:schemeClr val="accent3"/>
          </a:fillRef>
          <a:effectRef idx="1">
            <a:schemeClr val="accent3"/>
          </a:effectRef>
          <a:fontRef idx="minor">
            <a:schemeClr val="lt1"/>
          </a:fontRef>
        </p:style>
        <p:txBody>
          <a:bodyPr/>
          <a:lstStyle/>
          <a:p>
            <a:r>
              <a:rPr lang="en-US" b="1" dirty="0" smtClean="0">
                <a:latin typeface="Times New Roman" pitchFamily="18" charset="0"/>
                <a:cs typeface="Times New Roman" pitchFamily="18" charset="0"/>
              </a:rPr>
              <a:t>Exponential Phase or Log Phase</a:t>
            </a: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dirty="0"/>
              <a:t>The </a:t>
            </a:r>
            <a:r>
              <a:rPr lang="en-US" dirty="0" smtClean="0"/>
              <a:t>growth rate </a:t>
            </a:r>
            <a:r>
              <a:rPr lang="en-US" dirty="0"/>
              <a:t>during log phase depends on several factors, including </a:t>
            </a:r>
            <a:r>
              <a:rPr lang="en-US" dirty="0" smtClean="0"/>
              <a:t>nutrient availability</a:t>
            </a:r>
            <a:r>
              <a:rPr lang="en-US" dirty="0"/>
              <a:t>. </a:t>
            </a:r>
            <a:endParaRPr lang="en-US" dirty="0" smtClean="0"/>
          </a:p>
          <a:p>
            <a:pPr algn="just"/>
            <a:r>
              <a:rPr lang="en-US" dirty="0" smtClean="0"/>
              <a:t>When </a:t>
            </a:r>
            <a:r>
              <a:rPr lang="en-US" dirty="0"/>
              <a:t>microbial growth is limited by the </a:t>
            </a:r>
            <a:r>
              <a:rPr lang="en-US" dirty="0" smtClean="0"/>
              <a:t>low concentration </a:t>
            </a:r>
            <a:r>
              <a:rPr lang="en-US" dirty="0"/>
              <a:t>of a required nutrient, the final net growth </a:t>
            </a:r>
            <a:r>
              <a:rPr lang="en-US" dirty="0" smtClean="0"/>
              <a:t>or yield </a:t>
            </a:r>
            <a:r>
              <a:rPr lang="en-US" dirty="0"/>
              <a:t>of cells increases with the initial amount of the </a:t>
            </a:r>
            <a:r>
              <a:rPr lang="en-US" dirty="0" smtClean="0"/>
              <a:t>limiting nutrient </a:t>
            </a:r>
            <a:r>
              <a:rPr lang="en-US" dirty="0"/>
              <a:t>present (figure 7.28a). </a:t>
            </a:r>
            <a:endParaRPr lang="en-US" dirty="0" smtClean="0"/>
          </a:p>
          <a:p>
            <a:pPr algn="just"/>
            <a:r>
              <a:rPr lang="en-US" dirty="0" smtClean="0"/>
              <a:t>The </a:t>
            </a:r>
            <a:r>
              <a:rPr lang="en-US" dirty="0"/>
              <a:t>rate of growth also </a:t>
            </a:r>
            <a:r>
              <a:rPr lang="en-US" dirty="0" smtClean="0"/>
              <a:t>increases with </a:t>
            </a:r>
            <a:r>
              <a:rPr lang="en-US" dirty="0"/>
              <a:t>nutrient concentration (figure 7.28b) but in a </a:t>
            </a:r>
            <a:r>
              <a:rPr lang="en-US" dirty="0" smtClean="0"/>
              <a:t>hyperbolic manner </a:t>
            </a:r>
            <a:r>
              <a:rPr lang="en-US" dirty="0"/>
              <a:t>much like that seen with many enzymes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3">
            <a:schemeClr val="lt1"/>
          </a:lnRef>
          <a:fillRef idx="1">
            <a:schemeClr val="accent3"/>
          </a:fillRef>
          <a:effectRef idx="1">
            <a:schemeClr val="accent3"/>
          </a:effectRef>
          <a:fontRef idx="minor">
            <a:schemeClr val="lt1"/>
          </a:fontRef>
        </p:style>
        <p:txBody>
          <a:bodyPr/>
          <a:lstStyle/>
          <a:p>
            <a:r>
              <a:rPr lang="en-US" b="1" dirty="0" smtClean="0">
                <a:latin typeface="Times New Roman" pitchFamily="18" charset="0"/>
                <a:cs typeface="Times New Roman" pitchFamily="18" charset="0"/>
              </a:rPr>
              <a:t>Stationary Phase</a:t>
            </a: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en-US" dirty="0"/>
              <a:t>In a </a:t>
            </a:r>
            <a:r>
              <a:rPr lang="en-US" dirty="0">
                <a:solidFill>
                  <a:srgbClr val="FF0000"/>
                </a:solidFill>
              </a:rPr>
              <a:t>closed system such as a batch culture</a:t>
            </a:r>
            <a:r>
              <a:rPr lang="en-US" dirty="0"/>
              <a:t>, population growth </a:t>
            </a:r>
            <a:r>
              <a:rPr lang="en-US" dirty="0" smtClean="0"/>
              <a:t>eventually ceases </a:t>
            </a:r>
            <a:r>
              <a:rPr lang="en-US" dirty="0"/>
              <a:t>and the growth curve becomes </a:t>
            </a:r>
            <a:r>
              <a:rPr lang="en-US" dirty="0" smtClean="0"/>
              <a:t>horizontal.</a:t>
            </a:r>
          </a:p>
          <a:p>
            <a:pPr algn="just"/>
            <a:r>
              <a:rPr lang="en-US" dirty="0"/>
              <a:t>Final </a:t>
            </a:r>
            <a:r>
              <a:rPr lang="en-US" dirty="0" smtClean="0"/>
              <a:t>population size </a:t>
            </a:r>
            <a:r>
              <a:rPr lang="en-US" dirty="0"/>
              <a:t>depends on nutrient availability and other factors, as well </a:t>
            </a:r>
            <a:r>
              <a:rPr lang="en-US" dirty="0" smtClean="0"/>
              <a:t>as the </a:t>
            </a:r>
            <a:r>
              <a:rPr lang="en-US" dirty="0"/>
              <a:t>type of microorganism. </a:t>
            </a:r>
            <a:endParaRPr lang="en-US" dirty="0" smtClean="0"/>
          </a:p>
          <a:p>
            <a:pPr algn="just"/>
            <a:r>
              <a:rPr lang="en-US" dirty="0" smtClean="0"/>
              <a:t>In </a:t>
            </a:r>
            <a:r>
              <a:rPr lang="en-US" dirty="0"/>
              <a:t>stationary phase, the total number </a:t>
            </a:r>
            <a:r>
              <a:rPr lang="en-US" dirty="0" smtClean="0"/>
              <a:t>of viable </a:t>
            </a:r>
            <a:r>
              <a:rPr lang="en-US" dirty="0"/>
              <a:t>microorganisms remains constant</a:t>
            </a:r>
            <a:r>
              <a:rPr lang="en-US" dirty="0" smtClean="0"/>
              <a:t>.</a:t>
            </a:r>
            <a:r>
              <a:rPr lang="en-US" dirty="0"/>
              <a:t> This may result from </a:t>
            </a:r>
            <a:r>
              <a:rPr lang="en-US" dirty="0" smtClean="0"/>
              <a:t>a balance </a:t>
            </a:r>
            <a:r>
              <a:rPr lang="en-US" dirty="0"/>
              <a:t>between cell division and cell death, or the population </a:t>
            </a:r>
            <a:r>
              <a:rPr lang="en-US" dirty="0" smtClean="0"/>
              <a:t>may simply </a:t>
            </a:r>
            <a:r>
              <a:rPr lang="en-US" dirty="0"/>
              <a:t>cease to divide but remain metabolically active.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TotalTime>
  <Words>774</Words>
  <Application>Microsoft Office PowerPoint</Application>
  <PresentationFormat>On-screen Show (4:3)</PresentationFormat>
  <Paragraphs>42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Unit 1: Microbial Growth and Effect of Environment on Microbial Growth  Batch Culture</vt:lpstr>
      <vt:lpstr>Batch Culture</vt:lpstr>
      <vt:lpstr>Batch Culture  The Growth Curve</vt:lpstr>
      <vt:lpstr>Lag Phase</vt:lpstr>
      <vt:lpstr>Lag Phase</vt:lpstr>
      <vt:lpstr>Exponential Phase or Log Phase</vt:lpstr>
      <vt:lpstr>Exponential Phase or Log Phase</vt:lpstr>
      <vt:lpstr>Exponential Phase or Log Phase</vt:lpstr>
      <vt:lpstr>Stationary Phase</vt:lpstr>
      <vt:lpstr>Why microorganisms enter stationary phase</vt:lpstr>
      <vt:lpstr>Senescence and Death Phage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Microbial Growth and Effect of Environment on Microbial Growth  Batch Culture and Continuous Culture</dc:title>
  <dc:creator>acer</dc:creator>
  <cp:lastModifiedBy>acer</cp:lastModifiedBy>
  <cp:revision>28</cp:revision>
  <dcterms:created xsi:type="dcterms:W3CDTF">2020-09-10T14:42:11Z</dcterms:created>
  <dcterms:modified xsi:type="dcterms:W3CDTF">2020-09-11T02:23:46Z</dcterms:modified>
</cp:coreProperties>
</file>